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3" r:id="rId1"/>
  </p:sldMasterIdLst>
  <p:notesMasterIdLst>
    <p:notesMasterId r:id="rId36"/>
  </p:notesMasterIdLst>
  <p:sldIdLst>
    <p:sldId id="261" r:id="rId2"/>
    <p:sldId id="270" r:id="rId3"/>
    <p:sldId id="311" r:id="rId4"/>
    <p:sldId id="290" r:id="rId5"/>
    <p:sldId id="291" r:id="rId6"/>
    <p:sldId id="269" r:id="rId7"/>
    <p:sldId id="292" r:id="rId8"/>
    <p:sldId id="312" r:id="rId9"/>
    <p:sldId id="293" r:id="rId10"/>
    <p:sldId id="288" r:id="rId11"/>
    <p:sldId id="302" r:id="rId12"/>
    <p:sldId id="304" r:id="rId13"/>
    <p:sldId id="268" r:id="rId14"/>
    <p:sldId id="295" r:id="rId15"/>
    <p:sldId id="296" r:id="rId16"/>
    <p:sldId id="294" r:id="rId17"/>
    <p:sldId id="313" r:id="rId18"/>
    <p:sldId id="297" r:id="rId19"/>
    <p:sldId id="267" r:id="rId20"/>
    <p:sldId id="262" r:id="rId21"/>
    <p:sldId id="299" r:id="rId22"/>
    <p:sldId id="263" r:id="rId23"/>
    <p:sldId id="300" r:id="rId24"/>
    <p:sldId id="301" r:id="rId25"/>
    <p:sldId id="264" r:id="rId26"/>
    <p:sldId id="289" r:id="rId27"/>
    <p:sldId id="298" r:id="rId28"/>
    <p:sldId id="306" r:id="rId29"/>
    <p:sldId id="308" r:id="rId30"/>
    <p:sldId id="305" r:id="rId31"/>
    <p:sldId id="307" r:id="rId32"/>
    <p:sldId id="309" r:id="rId33"/>
    <p:sldId id="310" r:id="rId34"/>
    <p:sldId id="303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3382"/>
  </p:normalViewPr>
  <p:slideViewPr>
    <p:cSldViewPr snapToGrid="0" snapToObjects="1">
      <p:cViewPr varScale="1">
        <p:scale>
          <a:sx n="98" d="100"/>
          <a:sy n="98" d="100"/>
        </p:scale>
        <p:origin x="10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gif>
</file>

<file path=ppt/media/image12.png>
</file>

<file path=ppt/media/image13.gif>
</file>

<file path=ppt/media/image14.png>
</file>

<file path=ppt/media/image15.png>
</file>

<file path=ppt/media/image16.jpg>
</file>

<file path=ppt/media/image17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22/10/2020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7050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20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05348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80388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962290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5103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57077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61574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0818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946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225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517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62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87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06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554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590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10/22/20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7810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34" r:id="rId1"/>
    <p:sldLayoutId id="2147484135" r:id="rId2"/>
    <p:sldLayoutId id="2147484136" r:id="rId3"/>
    <p:sldLayoutId id="2147484137" r:id="rId4"/>
    <p:sldLayoutId id="2147484138" r:id="rId5"/>
    <p:sldLayoutId id="2147484139" r:id="rId6"/>
    <p:sldLayoutId id="2147484140" r:id="rId7"/>
    <p:sldLayoutId id="2147484141" r:id="rId8"/>
    <p:sldLayoutId id="2147484142" r:id="rId9"/>
    <p:sldLayoutId id="2147484143" r:id="rId10"/>
    <p:sldLayoutId id="2147484144" r:id="rId11"/>
    <p:sldLayoutId id="2147484145" r:id="rId12"/>
    <p:sldLayoutId id="2147484146" r:id="rId13"/>
    <p:sldLayoutId id="2147484147" r:id="rId14"/>
    <p:sldLayoutId id="2147484148" r:id="rId15"/>
    <p:sldLayoutId id="2147484149" r:id="rId16"/>
    <p:sldLayoutId id="2147484150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.ibm.com/technologies/linux/tutorials/l-completely-fair-scheduler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246" y="381000"/>
            <a:ext cx="11258632" cy="3194989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pt-BR" sz="8000" b="1" dirty="0">
                <a:solidFill>
                  <a:schemeClr val="accent4"/>
                </a:solidFill>
              </a:rPr>
              <a:t>Threads</a:t>
            </a:r>
            <a:r>
              <a:rPr lang="pt-BR" sz="8000" b="1" dirty="0">
                <a:solidFill>
                  <a:schemeClr val="bg2"/>
                </a:solidFill>
              </a:rPr>
              <a:t>: trilhas/</a:t>
            </a:r>
            <a:r>
              <a:rPr lang="pt-BR" sz="8000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rgbClr val="6D6E71"/>
                  </a:outerShdw>
                </a:effectLst>
              </a:rPr>
              <a:t>caminhos</a:t>
            </a:r>
            <a:r>
              <a:rPr lang="pt-BR" sz="8000" b="1" dirty="0">
                <a:solidFill>
                  <a:schemeClr val="bg2"/>
                </a:solidFill>
              </a:rPr>
              <a:t> de execução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BA4834-B375-1C48-AC52-2E78FEE3E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47E90BF-2CD4-4C4A-BADC-0C38F2812A62}"/>
              </a:ext>
            </a:extLst>
          </p:cNvPr>
          <p:cNvSpPr/>
          <p:nvPr/>
        </p:nvSpPr>
        <p:spPr>
          <a:xfrm>
            <a:off x="322246" y="6100769"/>
            <a:ext cx="429636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Menlo" panose="020B0609030804020204" pitchFamily="49" charset="0"/>
              </a:rPr>
              <a:t>Prof. Manoel Campos</a:t>
            </a:r>
            <a:endParaRPr lang="en-US" sz="2800" b="1" dirty="0"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7826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364" y="273022"/>
            <a:ext cx="11818436" cy="6203978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Alternância rápida: não percebemos que uma aplicação parou enquanto outra está em execução </a:t>
            </a:r>
          </a:p>
          <a:p>
            <a:pPr marL="0" indent="0" algn="ctr">
              <a:buNone/>
            </a:pPr>
            <a:endParaRPr lang="pt-BR" sz="3600" b="1" i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pPr marL="0" indent="0" algn="ctr">
              <a:buNone/>
            </a:pPr>
            <a:endParaRPr lang="pt-BR" sz="3600" b="1" i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pPr marL="0" indent="0" algn="ctr">
              <a:buNone/>
            </a:pPr>
            <a:endParaRPr lang="pt-BR" sz="3600" b="1" i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pPr marL="0" indent="0" algn="ctr">
              <a:buNone/>
            </a:pPr>
            <a:endParaRPr lang="pt-BR" sz="3600" b="1" i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pPr marL="0" indent="0" algn="ctr">
              <a:buNone/>
            </a:pPr>
            <a:endParaRPr lang="pt-BR" sz="3600" b="1" i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pPr marL="0" indent="0" algn="ctr">
              <a:buNone/>
            </a:pPr>
            <a:endParaRPr lang="pt-BR" sz="3200" i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pPr marL="0" indent="0" algn="ctr">
              <a:buNone/>
            </a:pPr>
            <a:r>
              <a:rPr lang="pt-BR" sz="3200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 não ser que o computador esteja sobrecarregado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8014468" y="6553200"/>
            <a:ext cx="42402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 err="1">
                <a:solidFill>
                  <a:schemeClr val="bg2"/>
                </a:solidFill>
              </a:rPr>
              <a:t>Img</a:t>
            </a:r>
            <a:r>
              <a:rPr lang="pt-BR" sz="1200" dirty="0">
                <a:solidFill>
                  <a:schemeClr val="bg2"/>
                </a:solidFill>
              </a:rPr>
              <a:t> </a:t>
            </a:r>
            <a:r>
              <a:rPr lang="pt-BR" sz="1200" dirty="0" err="1">
                <a:solidFill>
                  <a:schemeClr val="bg2"/>
                </a:solidFill>
              </a:rPr>
              <a:t>https</a:t>
            </a:r>
            <a:r>
              <a:rPr lang="pt-BR" sz="1200" dirty="0">
                <a:solidFill>
                  <a:schemeClr val="bg2"/>
                </a:solidFill>
              </a:rPr>
              <a:t>://</a:t>
            </a:r>
            <a:r>
              <a:rPr lang="pt-BR" sz="1200" dirty="0" err="1">
                <a:solidFill>
                  <a:schemeClr val="bg2"/>
                </a:solidFill>
              </a:rPr>
              <a:t>www.pinterest.pt</a:t>
            </a:r>
            <a:r>
              <a:rPr lang="pt-BR" sz="1200" dirty="0">
                <a:solidFill>
                  <a:schemeClr val="bg2"/>
                </a:solidFill>
              </a:rPr>
              <a:t>/pin/43699058870752388/</a:t>
            </a:r>
          </a:p>
        </p:txBody>
      </p:sp>
    </p:spTree>
    <p:extLst>
      <p:ext uri="{BB962C8B-B14F-4D97-AF65-F5344CB8AC3E}">
        <p14:creationId xmlns:p14="http://schemas.microsoft.com/office/powerpoint/2010/main" val="2677215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79" y="2087308"/>
            <a:ext cx="11105784" cy="4389692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Chamado de </a:t>
            </a:r>
            <a:r>
              <a:rPr lang="pt-BR" sz="44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quantum</a:t>
            </a:r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ou </a:t>
            </a:r>
            <a:r>
              <a:rPr lang="pt-BR" sz="4400" b="1" i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timeslice</a:t>
            </a:r>
            <a:endParaRPr lang="pt-BR" sz="4400" b="1" i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r>
              <a:rPr lang="pt-BR" sz="44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Tempo definido de acordo com a prioridade do processo/thread</a:t>
            </a:r>
            <a:endParaRPr lang="pt-BR" sz="3600" b="1" i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2"/>
                </a:solidFill>
              </a:rPr>
              <a:t>Tempo de uso da CPU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2FDF47-6D0B-BC46-B0EE-0B6C8CA774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4915" y="4191001"/>
            <a:ext cx="2783113" cy="278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73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79" y="3893450"/>
            <a:ext cx="11105784" cy="2699662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4400" b="1" i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Scheduler</a:t>
            </a:r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: componente do SO que define o tempo e ordem de execução dos threads</a:t>
            </a:r>
          </a:p>
          <a:p>
            <a:r>
              <a:rPr lang="pt-BR" sz="44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Linux: </a:t>
            </a:r>
            <a:r>
              <a:rPr lang="pt-BR" sz="4400" b="1" i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Completely</a:t>
            </a:r>
            <a:r>
              <a:rPr lang="pt-BR" sz="44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Fair </a:t>
            </a:r>
            <a:r>
              <a:rPr lang="pt-BR" sz="4400" b="1" i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Scheduler</a:t>
            </a:r>
            <a:endParaRPr lang="pt-BR" sz="4400" b="1" i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A5B27D3-1564-BD49-A54A-54773794EBB8}"/>
              </a:ext>
            </a:extLst>
          </p:cNvPr>
          <p:cNvSpPr txBox="1"/>
          <p:nvPr/>
        </p:nvSpPr>
        <p:spPr>
          <a:xfrm>
            <a:off x="8763000" y="104001"/>
            <a:ext cx="30332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Imagem: </a:t>
            </a:r>
            <a:r>
              <a:rPr lang="pt-BR" sz="1200" dirty="0" err="1"/>
              <a:t>https</a:t>
            </a:r>
            <a:r>
              <a:rPr lang="pt-BR" sz="1200" dirty="0"/>
              <a:t>://</a:t>
            </a:r>
            <a:r>
              <a:rPr lang="pt-BR" sz="1200" dirty="0" err="1"/>
              <a:t>www.milldesk.com.br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4293655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557" y="1845766"/>
            <a:ext cx="10830055" cy="3940435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2"/>
                </a:solidFill>
              </a:rPr>
              <a:t>Ao menos um </a:t>
            </a:r>
            <a:r>
              <a:rPr lang="pt-BR" sz="4400" b="1" i="1" dirty="0">
                <a:solidFill>
                  <a:schemeClr val="bg2"/>
                </a:solidFill>
              </a:rPr>
              <a:t>Thread por processo:</a:t>
            </a:r>
            <a:r>
              <a:rPr lang="pt-BR" sz="4400" b="1" dirty="0">
                <a:solidFill>
                  <a:schemeClr val="bg2"/>
                </a:solidFill>
              </a:rPr>
              <a:t> criado automaticamente quando o processo é iniciado.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Processos e seus threads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18977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824" y="5210629"/>
            <a:ext cx="10830055" cy="1568356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pt-BR" sz="44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Thread</a:t>
            </a:r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principal: se nenhum outro for criado, o código é todo executado por este, usando uma só CPU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Processos e seus threads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741623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557" y="1845766"/>
            <a:ext cx="10830055" cy="3940435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Plataforma Java: </a:t>
            </a:r>
            <a:r>
              <a:rPr lang="pt-BR" sz="44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Java Virtual </a:t>
            </a:r>
            <a:r>
              <a:rPr lang="pt-BR" sz="4400" b="1" i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Machine</a:t>
            </a:r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(JVM) cria tal </a:t>
            </a:r>
            <a:r>
              <a:rPr lang="pt-BR" sz="44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Thread, solicitando ao SO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 principal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6C97336-42BF-C24A-AFD4-4A3A2CE1C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59616" y="2690197"/>
            <a:ext cx="2155206" cy="394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901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795" y="310700"/>
            <a:ext cx="6796492" cy="5146671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5400" b="1" i="1" dirty="0">
                <a:solidFill>
                  <a:schemeClr val="bg2"/>
                </a:solidFill>
              </a:rPr>
              <a:t>Threads</a:t>
            </a:r>
            <a:r>
              <a:rPr lang="pt-BR" sz="5400" b="1" dirty="0">
                <a:solidFill>
                  <a:schemeClr val="bg2"/>
                </a:solidFill>
              </a:rPr>
              <a:t> adicionais:</a:t>
            </a:r>
          </a:p>
          <a:p>
            <a:pPr marL="0" indent="0">
              <a:buNone/>
            </a:pPr>
            <a:endParaRPr lang="pt-BR" sz="4400" b="1" dirty="0">
              <a:solidFill>
                <a:schemeClr val="bg2"/>
              </a:solidFill>
            </a:endParaRPr>
          </a:p>
          <a:p>
            <a:pPr marL="0" indent="0">
              <a:buNone/>
            </a:pPr>
            <a:r>
              <a:rPr lang="pt-BR" sz="4400" b="1" dirty="0">
                <a:solidFill>
                  <a:schemeClr val="bg2"/>
                </a:solidFill>
              </a:rPr>
              <a:t>normalmente criados pelo programador pra executar uma determinada tarefa em paralelo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3352524" y="6412919"/>
            <a:ext cx="30444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</a:t>
            </a:r>
            <a:r>
              <a:rPr lang="pt-BR" sz="1200" dirty="0" err="1">
                <a:solidFill>
                  <a:schemeClr val="bg2"/>
                </a:solidFill>
              </a:rPr>
              <a:t>https</a:t>
            </a:r>
            <a:r>
              <a:rPr lang="pt-BR" sz="1200" dirty="0">
                <a:solidFill>
                  <a:schemeClr val="bg2"/>
                </a:solidFill>
              </a:rPr>
              <a:t>://</a:t>
            </a:r>
            <a:r>
              <a:rPr lang="pt-BR" sz="1200" dirty="0" err="1">
                <a:solidFill>
                  <a:schemeClr val="bg2"/>
                </a:solidFill>
              </a:rPr>
              <a:t>www.itprotoday.com</a:t>
            </a:r>
            <a:endParaRPr lang="pt-BR" sz="1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6101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7000"/>
            <a:lum/>
          </a:blip>
          <a:srcRect/>
          <a:stretch>
            <a:fillRect t="-11000" b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794" y="310700"/>
            <a:ext cx="11859553" cy="5146671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5400" b="1" cap="all" dirty="0">
                <a:solidFill>
                  <a:schemeClr val="accent3"/>
                </a:solidFill>
                <a:effectLst>
                  <a:outerShdw blurRad="850900" dist="50800" dir="5400000" algn="ctr" rotWithShape="0">
                    <a:srgbClr val="000000">
                      <a:alpha val="43137"/>
                    </a:srgbClr>
                  </a:outerShdw>
                </a:effectLst>
              </a:rPr>
              <a:t>Memória compartilhada</a:t>
            </a:r>
          </a:p>
          <a:p>
            <a:pPr marL="0" indent="0">
              <a:buNone/>
            </a:pPr>
            <a:endParaRPr lang="pt-BR" sz="4400" b="1" dirty="0">
              <a:solidFill>
                <a:schemeClr val="accent3"/>
              </a:solidFill>
              <a:effectLst>
                <a:outerShdw blurRad="850900" dist="50800" dir="5400000" algn="ctr" rotWithShape="0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pt-BR" sz="4400" b="1" dirty="0">
              <a:solidFill>
                <a:schemeClr val="accent3"/>
              </a:solidFill>
              <a:effectLst>
                <a:outerShdw blurRad="850900" dist="50800" dir="5400000" algn="ctr" rotWithShape="0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pt-BR" sz="4400" b="1" dirty="0">
              <a:solidFill>
                <a:schemeClr val="accent3"/>
              </a:solidFill>
              <a:effectLst>
                <a:outerShdw blurRad="850900" dist="50800" dir="5400000" algn="ctr" rotWithShape="0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pt-BR" sz="4400" b="1" dirty="0">
              <a:solidFill>
                <a:schemeClr val="accent3"/>
              </a:solidFill>
              <a:effectLst>
                <a:outerShdw blurRad="850900" dist="50800" dir="5400000" algn="ctr" rotWithShape="0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pt-BR" sz="4400" b="1" dirty="0">
              <a:solidFill>
                <a:schemeClr val="accent3"/>
              </a:solidFill>
              <a:effectLst>
                <a:outerShdw blurRad="850900" dist="50800" dir="5400000" algn="ctr" rotWithShape="0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pt-BR" sz="2800" b="1" dirty="0">
              <a:solidFill>
                <a:schemeClr val="accent3"/>
              </a:solidFill>
              <a:effectLst>
                <a:outerShdw blurRad="850900" dist="50800" dir="5400000" algn="ctr" rotWithShape="0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pt-BR" sz="4400" b="1" dirty="0">
              <a:solidFill>
                <a:schemeClr val="accent3"/>
              </a:solidFill>
              <a:effectLst>
                <a:outerShdw blurRad="850900" dist="50800" dir="5400000" algn="ctr" rotWithShape="0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pt-BR" sz="4400" b="1" dirty="0">
                <a:solidFill>
                  <a:schemeClr val="accent3"/>
                </a:solidFill>
                <a:effectLst>
                  <a:outerShdw blurRad="850900" dist="50800" dir="5400000" algn="ctr" rotWithShape="0">
                    <a:srgbClr val="000000">
                      <a:alpha val="43137"/>
                    </a:srgbClr>
                  </a:outerShdw>
                </a:effectLst>
              </a:rPr>
              <a:t>Threads podem compartilhar variáveis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8882466" y="1400629"/>
            <a:ext cx="30748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Imagem: </a:t>
            </a:r>
            <a:r>
              <a:rPr lang="pt-BR" sz="1200" dirty="0" err="1">
                <a:solidFill>
                  <a:schemeClr val="bg1"/>
                </a:solidFill>
              </a:rPr>
              <a:t>https</a:t>
            </a:r>
            <a:r>
              <a:rPr lang="pt-BR" sz="1200" dirty="0">
                <a:solidFill>
                  <a:schemeClr val="bg1"/>
                </a:solidFill>
              </a:rPr>
              <a:t>://</a:t>
            </a:r>
            <a:r>
              <a:rPr lang="pt-BR" sz="1200" dirty="0" err="1">
                <a:solidFill>
                  <a:schemeClr val="bg1"/>
                </a:solidFill>
              </a:rPr>
              <a:t>parenting.firstcry.com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05204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557" y="1845766"/>
            <a:ext cx="10830055" cy="3940435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O que de fato é executado pelo processador (</a:t>
            </a:r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Tanenbaum, 2009</a:t>
            </a:r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)</a:t>
            </a:r>
          </a:p>
          <a:p>
            <a:endParaRPr lang="pt-BR" sz="44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Código dos threads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996864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8B1526-B71D-1442-AA92-E620FDBB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2645A0F-8EBE-8E4F-9D5E-3E8222E15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Execução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55CFAADE-0989-AB43-9C3B-0BC861FFE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130" y="2218544"/>
            <a:ext cx="10709482" cy="4423796"/>
          </a:xfrm>
        </p:spPr>
        <p:txBody>
          <a:bodyPr>
            <a:noAutofit/>
          </a:bodyPr>
          <a:lstStyle/>
          <a:p>
            <a:r>
              <a:rPr lang="pt-BR" sz="2800" i="1" dirty="0"/>
              <a:t>Thread</a:t>
            </a:r>
            <a:r>
              <a:rPr lang="pt-BR" sz="2800" dirty="0"/>
              <a:t> principal: inicia o processo (aplicação).</a:t>
            </a:r>
          </a:p>
        </p:txBody>
      </p:sp>
    </p:spTree>
    <p:extLst>
      <p:ext uri="{BB962C8B-B14F-4D97-AF65-F5344CB8AC3E}">
        <p14:creationId xmlns:p14="http://schemas.microsoft.com/office/powerpoint/2010/main" val="262412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83B0A7-965B-7B4D-9ED9-855A433F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953239"/>
            <a:ext cx="10815064" cy="4337381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Recurso de </a:t>
            </a:r>
            <a:r>
              <a:rPr lang="pt-BR" sz="44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SOs</a:t>
            </a:r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que permite à aplicações executarem várias tarefas simultaneamente </a:t>
            </a:r>
            <a:r>
              <a:rPr lang="pt-BR" sz="4400" b="1" dirty="0">
                <a:solidFill>
                  <a:schemeClr val="bg2"/>
                </a:solidFill>
              </a:rPr>
              <a:t>(</a:t>
            </a:r>
            <a:r>
              <a:rPr lang="pt-BR" sz="4400" b="1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Tanenbaum, 2009</a:t>
            </a:r>
            <a:r>
              <a:rPr lang="pt-BR" sz="4400" b="1" dirty="0">
                <a:solidFill>
                  <a:schemeClr val="bg2"/>
                </a:solidFill>
              </a:rPr>
              <a:t>)</a:t>
            </a:r>
            <a:endParaRPr lang="pt-BR" sz="44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604EAF-C659-DD47-BFB7-16DC6E707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4979592" y="6383829"/>
            <a:ext cx="3783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</a:t>
            </a:r>
            <a:r>
              <a:rPr lang="pt-BR" sz="1200" dirty="0" err="1">
                <a:solidFill>
                  <a:schemeClr val="bg2"/>
                </a:solidFill>
              </a:rPr>
              <a:t>https</a:t>
            </a:r>
            <a:r>
              <a:rPr lang="pt-BR" sz="1200" dirty="0">
                <a:solidFill>
                  <a:schemeClr val="bg2"/>
                </a:solidFill>
              </a:rPr>
              <a:t>://</a:t>
            </a:r>
            <a:r>
              <a:rPr lang="pt-BR" sz="1200" dirty="0" err="1">
                <a:solidFill>
                  <a:schemeClr val="bg2"/>
                </a:solidFill>
              </a:rPr>
              <a:t>www.wearemadcreative.com</a:t>
            </a:r>
            <a:endParaRPr lang="pt-BR" sz="1200" dirty="0">
              <a:solidFill>
                <a:schemeClr val="bg2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DD87CCE-D0F7-474B-BB60-8FE9D7E2EC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2228" y="3928533"/>
            <a:ext cx="4764314" cy="3176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0704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1AC279B-9BF5-644A-836D-23211B5A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Execução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554513-AF38-4245-A573-4FFED55DA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8E68D6F6-7983-714E-9E3A-2CCEEB1D4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23" y="4482063"/>
            <a:ext cx="11574826" cy="2384672"/>
          </a:xfrm>
        </p:spPr>
        <p:txBody>
          <a:bodyPr>
            <a:noAutofit/>
          </a:bodyPr>
          <a:lstStyle/>
          <a:p>
            <a:r>
              <a:rPr lang="pt-PT" sz="2600" dirty="0"/>
              <a:t>O </a:t>
            </a:r>
            <a:r>
              <a:rPr lang="pt-PT" sz="2600" dirty="0" err="1"/>
              <a:t>dev</a:t>
            </a:r>
            <a:r>
              <a:rPr lang="pt-PT" sz="2600" dirty="0"/>
              <a:t> pode criar </a:t>
            </a:r>
            <a:r>
              <a:rPr lang="pt-PT" sz="2600" i="1" dirty="0" err="1"/>
              <a:t>Threads</a:t>
            </a:r>
            <a:r>
              <a:rPr lang="pt-PT" sz="2600" dirty="0"/>
              <a:t> adicionais</a:t>
            </a:r>
          </a:p>
          <a:p>
            <a:r>
              <a:rPr lang="pt-PT" sz="2600" dirty="0"/>
              <a:t>Cada </a:t>
            </a:r>
            <a:r>
              <a:rPr lang="pt-PT" sz="2600" i="1" dirty="0"/>
              <a:t>um</a:t>
            </a:r>
            <a:r>
              <a:rPr lang="pt-PT" sz="2600" dirty="0"/>
              <a:t> pode executar uma tarefa diferente, com diferentes níveis de complexidade computacional</a:t>
            </a:r>
          </a:p>
          <a:p>
            <a:r>
              <a:rPr lang="pt-PT" sz="2600" dirty="0"/>
              <a:t>Ou dividir um conjunto de dados para processamento paralelo</a:t>
            </a:r>
          </a:p>
        </p:txBody>
      </p:sp>
    </p:spTree>
    <p:extLst>
      <p:ext uri="{BB962C8B-B14F-4D97-AF65-F5344CB8AC3E}">
        <p14:creationId xmlns:p14="http://schemas.microsoft.com/office/powerpoint/2010/main" val="326056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92831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AD4B885-C547-FB47-BB34-89D076E307C0}"/>
              </a:ext>
            </a:extLst>
          </p:cNvPr>
          <p:cNvSpPr/>
          <p:nvPr/>
        </p:nvSpPr>
        <p:spPr>
          <a:xfrm rot="5400000">
            <a:off x="4788000" y="2376433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94715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1AC279B-9BF5-644A-836D-23211B5A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Execução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554513-AF38-4245-A573-4FFED55DA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8E68D6F6-7983-714E-9E3A-2CCEEB1D4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800" y="2917691"/>
            <a:ext cx="4485958" cy="1280890"/>
          </a:xfrm>
        </p:spPr>
        <p:txBody>
          <a:bodyPr>
            <a:noAutofit/>
          </a:bodyPr>
          <a:lstStyle/>
          <a:p>
            <a:r>
              <a:rPr lang="pt-PT" sz="2600" dirty="0"/>
              <a:t>Uns podem executar mais rápida ou lentamente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467623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5939026" y="3545311"/>
            <a:ext cx="4583886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465403" y="3381890"/>
            <a:ext cx="198256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4783664" y="2307422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4EE8D2D3-8E15-E941-ABEE-12D2B03152BB}"/>
              </a:ext>
            </a:extLst>
          </p:cNvPr>
          <p:cNvSpPr/>
          <p:nvPr/>
        </p:nvSpPr>
        <p:spPr>
          <a:xfrm rot="5400000">
            <a:off x="4987823" y="2100388"/>
            <a:ext cx="179716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4806ADC-69FA-F546-9B4E-45464CD4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Execução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B9F881-515B-D943-903E-90FEC782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CEA5DA94-079A-8249-89FD-58B573618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r>
              <a:rPr lang="pt-PT" sz="2600" dirty="0"/>
              <a:t>Podem iniciar execução em tempos diferentes...</a:t>
            </a:r>
          </a:p>
        </p:txBody>
      </p:sp>
    </p:spTree>
    <p:extLst>
      <p:ext uri="{BB962C8B-B14F-4D97-AF65-F5344CB8AC3E}">
        <p14:creationId xmlns:p14="http://schemas.microsoft.com/office/powerpoint/2010/main" val="417851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27674" y="1951484"/>
            <a:ext cx="1396232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4783664" y="2307422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4EE8D2D3-8E15-E941-ABEE-12D2B03152BB}"/>
              </a:ext>
            </a:extLst>
          </p:cNvPr>
          <p:cNvSpPr/>
          <p:nvPr/>
        </p:nvSpPr>
        <p:spPr>
          <a:xfrm rot="5400000">
            <a:off x="4987823" y="2100388"/>
            <a:ext cx="179716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4806ADC-69FA-F546-9B4E-45464CD4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Execução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B9F881-515B-D943-903E-90FEC782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CEA5DA94-079A-8249-89FD-58B573618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PT" sz="2600" b="1" dirty="0"/>
              <a:t>Início e tempo de execução depende de vários fatores</a:t>
            </a:r>
            <a:r>
              <a:rPr lang="en-US" sz="2400" b="1" dirty="0"/>
              <a:t>:</a:t>
            </a:r>
            <a:br>
              <a:rPr lang="en-US" sz="2400" b="1" dirty="0"/>
            </a:br>
            <a:endParaRPr lang="en-US" sz="2400" b="1" dirty="0"/>
          </a:p>
          <a:p>
            <a:r>
              <a:rPr lang="en-US" sz="2400" dirty="0" err="1"/>
              <a:t>prioridade</a:t>
            </a:r>
            <a:r>
              <a:rPr lang="en-US" sz="2400" dirty="0"/>
              <a:t> do </a:t>
            </a:r>
            <a:r>
              <a:rPr lang="en-US" sz="2400" i="1" dirty="0"/>
              <a:t>Thread</a:t>
            </a:r>
            <a:endParaRPr lang="en-US" sz="2400" dirty="0"/>
          </a:p>
          <a:p>
            <a:r>
              <a:rPr lang="en-US" sz="2400" i="1" dirty="0"/>
              <a:t>Threads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dirty="0" err="1"/>
              <a:t>execução</a:t>
            </a:r>
            <a:r>
              <a:rPr lang="en-US" sz="2400" dirty="0"/>
              <a:t> no SO</a:t>
            </a:r>
          </a:p>
          <a:p>
            <a:r>
              <a:rPr lang="en-US" sz="2400" dirty="0" err="1"/>
              <a:t>Processadores</a:t>
            </a:r>
            <a:r>
              <a:rPr lang="en-US" sz="2400" dirty="0"/>
              <a:t> </a:t>
            </a:r>
            <a:r>
              <a:rPr lang="en-US" sz="2400" dirty="0" err="1"/>
              <a:t>disponíveis</a:t>
            </a:r>
            <a:r>
              <a:rPr lang="en-US" sz="2400" dirty="0"/>
              <a:t> e </a:t>
            </a:r>
            <a:r>
              <a:rPr lang="en-US" sz="2400" dirty="0" err="1"/>
              <a:t>capacidade</a:t>
            </a:r>
            <a:endParaRPr lang="en-US" sz="2400" dirty="0"/>
          </a:p>
          <a:p>
            <a:r>
              <a:rPr lang="en-US" sz="2400" dirty="0"/>
              <a:t>Tipo de </a:t>
            </a:r>
            <a:r>
              <a:rPr lang="en-US" sz="2400" dirty="0" err="1"/>
              <a:t>tarefa</a:t>
            </a:r>
            <a:r>
              <a:rPr lang="en-US" sz="2400" dirty="0"/>
              <a:t> </a:t>
            </a:r>
            <a:r>
              <a:rPr lang="en-US" sz="2400" dirty="0" err="1"/>
              <a:t>realizada</a:t>
            </a:r>
            <a:r>
              <a:rPr lang="en-US" sz="2400" dirty="0"/>
              <a:t> </a:t>
            </a:r>
            <a:r>
              <a:rPr lang="en-US" sz="2400" dirty="0" err="1"/>
              <a:t>pelo</a:t>
            </a:r>
            <a:r>
              <a:rPr lang="en-US" sz="2400" dirty="0"/>
              <a:t> Thread, </a:t>
            </a:r>
          </a:p>
          <a:p>
            <a:r>
              <a:rPr lang="en-US" sz="2400" dirty="0" err="1"/>
              <a:t>como</a:t>
            </a:r>
            <a:r>
              <a:rPr lang="en-US" sz="2400" dirty="0"/>
              <a:t> </a:t>
            </a:r>
            <a:r>
              <a:rPr lang="en-US" sz="2400" dirty="0" err="1"/>
              <a:t>foram</a:t>
            </a:r>
            <a:r>
              <a:rPr lang="en-US" sz="2400" dirty="0"/>
              <a:t> </a:t>
            </a:r>
            <a:r>
              <a:rPr lang="en-US" sz="2400" dirty="0" err="1"/>
              <a:t>programados</a:t>
            </a:r>
            <a:r>
              <a:rPr lang="en-US" sz="2400" dirty="0"/>
              <a:t>, </a:t>
            </a:r>
            <a:r>
              <a:rPr lang="en-US" sz="2400" dirty="0" err="1"/>
              <a:t>etc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86758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27674" y="1951484"/>
            <a:ext cx="1396232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4783664" y="2307422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9E4839C-B7C1-E942-8EB6-3390AAEFE2A5}"/>
              </a:ext>
            </a:extLst>
          </p:cNvPr>
          <p:cNvSpPr/>
          <p:nvPr/>
        </p:nvSpPr>
        <p:spPr>
          <a:xfrm rot="5400000">
            <a:off x="4779403" y="3999581"/>
            <a:ext cx="2221200" cy="156599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4EE8D2D3-8E15-E941-ABEE-12D2B03152BB}"/>
              </a:ext>
            </a:extLst>
          </p:cNvPr>
          <p:cNvSpPr/>
          <p:nvPr/>
        </p:nvSpPr>
        <p:spPr>
          <a:xfrm rot="5400000">
            <a:off x="4987823" y="2100388"/>
            <a:ext cx="179716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4806ADC-69FA-F546-9B4E-45464CD4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Execução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B9F881-515B-D943-903E-90FEC782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CEA5DA94-079A-8249-89FD-58B573618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r>
              <a:rPr lang="en-US" sz="2400" dirty="0" err="1"/>
              <a:t>Certos</a:t>
            </a:r>
            <a:r>
              <a:rPr lang="en-US" sz="2400" dirty="0"/>
              <a:t> </a:t>
            </a:r>
            <a:r>
              <a:rPr lang="en-US" sz="2400" i="1" dirty="0"/>
              <a:t>Threads</a:t>
            </a:r>
            <a:r>
              <a:rPr lang="en-US" sz="2400" dirty="0"/>
              <a:t> </a:t>
            </a:r>
            <a:r>
              <a:rPr lang="en-US" sz="2400" dirty="0" err="1"/>
              <a:t>podem</a:t>
            </a:r>
            <a:r>
              <a:rPr lang="en-US" sz="2400" dirty="0"/>
              <a:t> </a:t>
            </a:r>
            <a:r>
              <a:rPr lang="en-US" sz="2400" dirty="0" err="1"/>
              <a:t>estar</a:t>
            </a:r>
            <a:r>
              <a:rPr lang="en-US" sz="2400" dirty="0"/>
              <a:t> </a:t>
            </a:r>
            <a:r>
              <a:rPr lang="en-US" sz="2400" dirty="0" err="1"/>
              <a:t>pausados</a:t>
            </a:r>
            <a:r>
              <a:rPr lang="en-US" sz="2400" dirty="0"/>
              <a:t> </a:t>
            </a:r>
            <a:r>
              <a:rPr lang="en-US" sz="2400" dirty="0" err="1"/>
              <a:t>enquanto</a:t>
            </a:r>
            <a:r>
              <a:rPr lang="en-US" sz="2400" dirty="0"/>
              <a:t> outros </a:t>
            </a:r>
            <a:r>
              <a:rPr lang="en-US" sz="2400" dirty="0" err="1"/>
              <a:t>executam</a:t>
            </a:r>
            <a:endParaRPr lang="pt-PT" sz="2600" dirty="0"/>
          </a:p>
        </p:txBody>
      </p:sp>
    </p:spTree>
    <p:extLst>
      <p:ext uri="{BB962C8B-B14F-4D97-AF65-F5344CB8AC3E}">
        <p14:creationId xmlns:p14="http://schemas.microsoft.com/office/powerpoint/2010/main" val="657170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16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ight Arrow 26">
            <a:extLst>
              <a:ext uri="{FF2B5EF4-FFF2-40B4-BE49-F238E27FC236}">
                <a16:creationId xmlns:a16="http://schemas.microsoft.com/office/drawing/2014/main" id="{1D6CC108-CD3A-964E-891E-B2E296977364}"/>
              </a:ext>
            </a:extLst>
          </p:cNvPr>
          <p:cNvSpPr/>
          <p:nvPr/>
        </p:nvSpPr>
        <p:spPr>
          <a:xfrm rot="5400000">
            <a:off x="7000577" y="4781460"/>
            <a:ext cx="2484492" cy="1548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25703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3933292" y="3157795"/>
            <a:ext cx="3911976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1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FAF79757-A6B7-6140-BD27-8E04BBA81F08}"/>
              </a:ext>
            </a:extLst>
          </p:cNvPr>
          <p:cNvSpPr/>
          <p:nvPr/>
        </p:nvSpPr>
        <p:spPr>
          <a:xfrm rot="5400000">
            <a:off x="4208565" y="2894021"/>
            <a:ext cx="3384427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FEF6BFE8-89C3-FB4D-8595-EFC75F8928A6}"/>
              </a:ext>
            </a:extLst>
          </p:cNvPr>
          <p:cNvSpPr/>
          <p:nvPr/>
        </p:nvSpPr>
        <p:spPr>
          <a:xfrm rot="5400000">
            <a:off x="5321589" y="5164204"/>
            <a:ext cx="1155939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C850AC90-79AB-A147-9A97-CF742F5EB285}"/>
              </a:ext>
            </a:extLst>
          </p:cNvPr>
          <p:cNvSpPr/>
          <p:nvPr/>
        </p:nvSpPr>
        <p:spPr>
          <a:xfrm rot="5400000">
            <a:off x="7104065" y="2393591"/>
            <a:ext cx="228044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D1794957-CE78-2443-9DC8-FE9BF409FC42}"/>
              </a:ext>
            </a:extLst>
          </p:cNvPr>
          <p:cNvSpPr/>
          <p:nvPr/>
        </p:nvSpPr>
        <p:spPr>
          <a:xfrm rot="5400000">
            <a:off x="6826209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057AB3B-8B9A-394A-968D-FAE00D04B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Execução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6253E-A1DB-B542-8CDA-9159FF475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  <p:sp>
        <p:nvSpPr>
          <p:cNvPr id="20" name="Content Placeholder 1">
            <a:extLst>
              <a:ext uri="{FF2B5EF4-FFF2-40B4-BE49-F238E27FC236}">
                <a16:creationId xmlns:a16="http://schemas.microsoft.com/office/drawing/2014/main" id="{447E979F-2E83-734A-9988-F84BD826F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r>
              <a:rPr lang="pt-PT" sz="2600" dirty="0"/>
              <a:t>Em qualquer momento um </a:t>
            </a:r>
            <a:r>
              <a:rPr lang="pt-PT" sz="2600" i="1" dirty="0" err="1"/>
              <a:t>Thread</a:t>
            </a:r>
            <a:r>
              <a:rPr lang="pt-PT" sz="2600" dirty="0"/>
              <a:t> pausado pode voltar a executar</a:t>
            </a:r>
          </a:p>
        </p:txBody>
      </p:sp>
    </p:spTree>
    <p:extLst>
      <p:ext uri="{BB962C8B-B14F-4D97-AF65-F5344CB8AC3E}">
        <p14:creationId xmlns:p14="http://schemas.microsoft.com/office/powerpoint/2010/main" val="60011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9" grpId="0" animBg="1"/>
      <p:bldP spid="23" grpId="0" animBg="1"/>
      <p:bldP spid="29" grpId="0" animBg="1"/>
      <p:bldP spid="20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>
            <a:extLst>
              <a:ext uri="{FF2B5EF4-FFF2-40B4-BE49-F238E27FC236}">
                <a16:creationId xmlns:a16="http://schemas.microsoft.com/office/drawing/2014/main" id="{9057AB3B-8B9A-394A-968D-FAE00D04B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0077" y="454258"/>
            <a:ext cx="7506552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Máx. de Threads por usuário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6253E-A1DB-B542-8CDA-9159FF475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4FE9B-98DF-DA4B-AB0C-9ACEE96DB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4400" dirty="0"/>
              <a:t>Depende de cada SO para usuário.</a:t>
            </a:r>
          </a:p>
        </p:txBody>
      </p:sp>
    </p:spTree>
    <p:extLst>
      <p:ext uri="{BB962C8B-B14F-4D97-AF65-F5344CB8AC3E}">
        <p14:creationId xmlns:p14="http://schemas.microsoft.com/office/powerpoint/2010/main" val="903714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6253E-A1DB-B542-8CDA-9159FF475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04FE9B-98DF-DA4B-AB0C-9ACEE96DB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541418"/>
            <a:ext cx="10820400" cy="5178696"/>
          </a:xfrm>
        </p:spPr>
        <p:txBody>
          <a:bodyPr>
            <a:noAutofit/>
          </a:bodyPr>
          <a:lstStyle/>
          <a:p>
            <a:r>
              <a:rPr lang="pt-BR" sz="4400" dirty="0"/>
              <a:t>Diferentes distribuições Linux podem definir diferentes limites.</a:t>
            </a:r>
          </a:p>
          <a:p>
            <a:r>
              <a:rPr lang="pt-BR" sz="4400" dirty="0"/>
              <a:t>Linux/</a:t>
            </a:r>
            <a:r>
              <a:rPr lang="pt-BR" sz="4400" dirty="0" err="1"/>
              <a:t>macOS</a:t>
            </a:r>
            <a:r>
              <a:rPr lang="pt-BR" sz="4400" dirty="0"/>
              <a:t>: comando </a:t>
            </a:r>
            <a:r>
              <a:rPr lang="pt-BR" sz="4400" i="1" dirty="0" err="1"/>
              <a:t>ulimit</a:t>
            </a:r>
            <a:r>
              <a:rPr lang="pt-BR" sz="4400" dirty="0"/>
              <a:t> </a:t>
            </a:r>
            <a:r>
              <a:rPr lang="pt-BR" sz="4400" dirty="0">
                <a:sym typeface="Wingdings" pitchFamily="2" charset="2"/>
              </a:rPr>
              <a:t></a:t>
            </a:r>
            <a:r>
              <a:rPr lang="pt-BR" sz="4400" dirty="0"/>
              <a:t> exibir/alterar alguns destes limites</a:t>
            </a:r>
          </a:p>
          <a:p>
            <a:r>
              <a:rPr lang="pt-BR" sz="4400" i="1" dirty="0" err="1"/>
              <a:t>ulimit</a:t>
            </a:r>
            <a:r>
              <a:rPr lang="pt-BR" sz="4400" i="1" dirty="0"/>
              <a:t> –a </a:t>
            </a:r>
            <a:r>
              <a:rPr lang="pt-BR" sz="4400" dirty="0">
                <a:sym typeface="Wingdings" pitchFamily="2" charset="2"/>
              </a:rPr>
              <a:t></a:t>
            </a:r>
            <a:r>
              <a:rPr lang="pt-BR" sz="4400" i="1" dirty="0"/>
              <a:t> M</a:t>
            </a:r>
            <a:r>
              <a:rPr lang="pt-BR" sz="4400" dirty="0"/>
              <a:t>áximo de processos que podem ser executados. Neste caso, o número de processos significa o número de </a:t>
            </a:r>
            <a:r>
              <a:rPr lang="pt-BR" sz="4400" i="1" dirty="0"/>
              <a:t>Threads</a:t>
            </a:r>
            <a:r>
              <a:rPr lang="pt-BR" sz="4400" dirty="0"/>
              <a:t>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3EA2EB9-A150-544E-AA28-8325BD9E5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0077" y="454258"/>
            <a:ext cx="7506552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Máx. de Threads por usuário</a:t>
            </a:r>
          </a:p>
        </p:txBody>
      </p:sp>
    </p:spTree>
    <p:extLst>
      <p:ext uri="{BB962C8B-B14F-4D97-AF65-F5344CB8AC3E}">
        <p14:creationId xmlns:p14="http://schemas.microsoft.com/office/powerpoint/2010/main" val="3390100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644" y="2760165"/>
            <a:ext cx="11700099" cy="3940435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>
            <a:normAutofit lnSpcReduction="10000"/>
          </a:bodyPr>
          <a:lstStyle/>
          <a:p>
            <a:r>
              <a:rPr lang="pt-BR" sz="4400" b="1" dirty="0">
                <a:solidFill>
                  <a:schemeClr val="accent3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  <a:latin typeface="+mj-lt"/>
                <a:ea typeface="+mj-ea"/>
                <a:cs typeface="+mj-cs"/>
              </a:rPr>
              <a:t>Vai criar apenas sites convencionais?</a:t>
            </a:r>
          </a:p>
          <a:p>
            <a:r>
              <a:rPr lang="pt-BR" sz="4400" b="1" dirty="0">
                <a:solidFill>
                  <a:schemeClr val="accent3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  <a:latin typeface="+mj-lt"/>
                <a:ea typeface="+mj-ea"/>
                <a:cs typeface="+mj-cs"/>
              </a:rPr>
              <a:t>Só sistemas de cadastro e relatórios?</a:t>
            </a:r>
          </a:p>
          <a:p>
            <a:r>
              <a:rPr lang="pt-BR" sz="4400" b="1" dirty="0">
                <a:solidFill>
                  <a:schemeClr val="accent3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  <a:latin typeface="+mj-lt"/>
                <a:ea typeface="+mj-ea"/>
                <a:cs typeface="+mj-cs"/>
              </a:rPr>
              <a:t>O mais complexo são regras de 3 e cálculos de percentual pra um pequeno volume de dados?</a:t>
            </a:r>
          </a:p>
          <a:p>
            <a:r>
              <a:rPr lang="pt-BR" sz="4400" b="1" dirty="0">
                <a:solidFill>
                  <a:schemeClr val="accent3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  <a:latin typeface="+mj-lt"/>
                <a:ea typeface="+mj-ea"/>
                <a:cs typeface="+mj-cs"/>
              </a:rPr>
              <a:t>Dificilmente vai precisar de Threads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B0FED3D-5485-9C45-9F07-580724873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3386" y="-76883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realmente Preciso de threads?</a:t>
            </a:r>
          </a:p>
        </p:txBody>
      </p:sp>
    </p:spTree>
    <p:extLst>
      <p:ext uri="{BB962C8B-B14F-4D97-AF65-F5344CB8AC3E}">
        <p14:creationId xmlns:p14="http://schemas.microsoft.com/office/powerpoint/2010/main" val="2286708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94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644" y="2760165"/>
            <a:ext cx="11700099" cy="3940435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accent3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  <a:latin typeface="+mj-lt"/>
                <a:ea typeface="+mj-ea"/>
                <a:cs typeface="+mj-cs"/>
              </a:rPr>
              <a:t>Tem apenas que se preocupar em atender requisições de múltiplos usuários?</a:t>
            </a:r>
          </a:p>
          <a:p>
            <a:r>
              <a:rPr lang="pt-BR" sz="4400" b="1" dirty="0">
                <a:solidFill>
                  <a:schemeClr val="accent3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  <a:latin typeface="+mj-lt"/>
                <a:ea typeface="+mj-ea"/>
                <a:cs typeface="+mj-cs"/>
              </a:rPr>
              <a:t>O servidor web ou servidor de aplicação normalmente se encarregará de criar Threads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3B0FED3D-5485-9C45-9F07-5807248733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3386" y="-76883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Preciso realmente de threads?</a:t>
            </a:r>
          </a:p>
        </p:txBody>
      </p:sp>
    </p:spTree>
    <p:extLst>
      <p:ext uri="{BB962C8B-B14F-4D97-AF65-F5344CB8AC3E}">
        <p14:creationId xmlns:p14="http://schemas.microsoft.com/office/powerpoint/2010/main" val="401981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83B0A7-965B-7B4D-9ED9-855A433F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953239"/>
            <a:ext cx="10815064" cy="4337381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Representam de </a:t>
            </a:r>
            <a:r>
              <a:rPr lang="pt-BR" sz="4400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caminhos de execução dentro de uma aplicação</a:t>
            </a:r>
            <a:endParaRPr lang="pt-BR" sz="44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604EAF-C659-DD47-BFB7-16DC6E707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4979592" y="6383829"/>
            <a:ext cx="37834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</a:t>
            </a:r>
            <a:r>
              <a:rPr lang="pt-BR" sz="1200" dirty="0" err="1">
                <a:solidFill>
                  <a:schemeClr val="bg2"/>
                </a:solidFill>
              </a:rPr>
              <a:t>https</a:t>
            </a:r>
            <a:r>
              <a:rPr lang="pt-BR" sz="1200" dirty="0">
                <a:solidFill>
                  <a:schemeClr val="bg2"/>
                </a:solidFill>
              </a:rPr>
              <a:t>://</a:t>
            </a:r>
            <a:r>
              <a:rPr lang="pt-BR" sz="1200" dirty="0" err="1">
                <a:solidFill>
                  <a:schemeClr val="bg2"/>
                </a:solidFill>
              </a:rPr>
              <a:t>www.wearemadcreative.com</a:t>
            </a:r>
            <a:endParaRPr lang="pt-BR" sz="12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77630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85" y="2349883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Porque é ESSENCIAL saber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3578432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568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Porque é ESSENCIAL saber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sp>
        <p:nvSpPr>
          <p:cNvPr id="5" name="Content Placeholder 30">
            <a:extLst>
              <a:ext uri="{FF2B5EF4-FFF2-40B4-BE49-F238E27FC236}">
                <a16:creationId xmlns:a16="http://schemas.microsoft.com/office/drawing/2014/main" id="{CC201180-72C2-D442-8B5C-780F9AA76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557" y="1845766"/>
            <a:ext cx="10830055" cy="3940435"/>
          </a:xfrm>
          <a:effectLst/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BR" sz="4800" b="1" dirty="0">
                <a:solidFill>
                  <a:schemeClr val="bg2"/>
                </a:solidFill>
                <a:effectLst>
                  <a:outerShdw blurRad="342900" dist="38100" dir="2700000" algn="tl" rotWithShape="0">
                    <a:srgbClr val="000000"/>
                  </a:outerShdw>
                </a:effectLst>
                <a:latin typeface="+mj-lt"/>
                <a:ea typeface="+mj-ea"/>
                <a:cs typeface="+mj-cs"/>
              </a:rPr>
              <a:t>Processamento em lote: </a:t>
            </a:r>
          </a:p>
          <a:p>
            <a:r>
              <a:rPr lang="pt-BR" sz="4800" b="1" dirty="0">
                <a:solidFill>
                  <a:schemeClr val="bg2"/>
                </a:solidFill>
                <a:effectLst>
                  <a:outerShdw blurRad="342900" dist="38100" dir="2700000" algn="tl" rotWithShape="0">
                    <a:srgbClr val="000000"/>
                  </a:outerShdw>
                </a:effectLst>
                <a:latin typeface="+mj-lt"/>
                <a:ea typeface="+mj-ea"/>
                <a:cs typeface="+mj-cs"/>
              </a:rPr>
              <a:t>geração de arquivos de notas ficais</a:t>
            </a:r>
          </a:p>
          <a:p>
            <a:r>
              <a:rPr lang="pt-BR" sz="4800" b="1" dirty="0">
                <a:solidFill>
                  <a:schemeClr val="bg2"/>
                </a:solidFill>
                <a:effectLst>
                  <a:outerShdw blurRad="342900" dist="38100" dir="2700000" algn="tl" rotWithShape="0">
                    <a:srgbClr val="000000"/>
                  </a:outerShdw>
                </a:effectLst>
                <a:latin typeface="+mj-lt"/>
                <a:ea typeface="+mj-ea"/>
                <a:cs typeface="+mj-cs"/>
              </a:rPr>
              <a:t>envio de mala direta e notificações por e-mail</a:t>
            </a:r>
          </a:p>
          <a:p>
            <a:r>
              <a:rPr lang="pt-BR" sz="4800" b="1" dirty="0">
                <a:solidFill>
                  <a:schemeClr val="bg2"/>
                </a:solidFill>
                <a:effectLst>
                  <a:outerShdw blurRad="342900" dist="38100" dir="2700000" algn="tl" rotWithShape="0">
                    <a:srgbClr val="000000"/>
                  </a:outerShdw>
                </a:effectLst>
                <a:latin typeface="+mj-lt"/>
                <a:ea typeface="+mj-ea"/>
                <a:cs typeface="+mj-cs"/>
              </a:rPr>
              <a:t>processamento automatizado de imagens, </a:t>
            </a:r>
            <a:r>
              <a:rPr lang="pt-BR" sz="4800" b="1" dirty="0" err="1">
                <a:solidFill>
                  <a:schemeClr val="bg2"/>
                </a:solidFill>
                <a:effectLst>
                  <a:outerShdw blurRad="342900" dist="38100" dir="2700000" algn="tl" rotWithShape="0">
                    <a:srgbClr val="000000"/>
                  </a:outerShdw>
                </a:effectLst>
                <a:latin typeface="+mj-lt"/>
                <a:ea typeface="+mj-ea"/>
                <a:cs typeface="+mj-cs"/>
              </a:rPr>
              <a:t>etc</a:t>
            </a:r>
            <a:endParaRPr lang="pt-BR" sz="4800" b="1" dirty="0">
              <a:solidFill>
                <a:schemeClr val="bg2"/>
              </a:solidFill>
              <a:effectLst>
                <a:outerShdw blurRad="342900" dist="38100" dir="2700000" algn="tl" rotWithShape="0">
                  <a:srgbClr val="000000"/>
                </a:outerShdw>
              </a:effectLst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455651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568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Porque é ESSENCIAL saber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sp>
        <p:nvSpPr>
          <p:cNvPr id="5" name="Content Placeholder 30">
            <a:extLst>
              <a:ext uri="{FF2B5EF4-FFF2-40B4-BE49-F238E27FC236}">
                <a16:creationId xmlns:a16="http://schemas.microsoft.com/office/drawing/2014/main" id="{CC201180-72C2-D442-8B5C-780F9AA76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557" y="1845766"/>
            <a:ext cx="10830055" cy="3940435"/>
          </a:xfrm>
          <a:effectLst/>
        </p:spPr>
        <p:txBody>
          <a:bodyPr>
            <a:normAutofit fontScale="92500" lnSpcReduction="10000"/>
          </a:bodyPr>
          <a:lstStyle/>
          <a:p>
            <a:r>
              <a:rPr lang="pt-BR" sz="4400" b="1" dirty="0">
                <a:solidFill>
                  <a:schemeClr val="bg2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  <a:latin typeface="+mj-lt"/>
                <a:ea typeface="+mj-ea"/>
                <a:cs typeface="+mj-cs"/>
              </a:rPr>
              <a:t>Executar este tipo de tarefa em um equipamento com múltiplas </a:t>
            </a:r>
            <a:r>
              <a:rPr lang="pt-BR" sz="4400" b="1" dirty="0" err="1">
                <a:solidFill>
                  <a:schemeClr val="bg2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  <a:latin typeface="+mj-lt"/>
                <a:ea typeface="+mj-ea"/>
                <a:cs typeface="+mj-cs"/>
              </a:rPr>
              <a:t>CPUs</a:t>
            </a:r>
            <a:r>
              <a:rPr lang="pt-BR" sz="4400" b="1" dirty="0">
                <a:solidFill>
                  <a:schemeClr val="bg2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  <a:latin typeface="+mj-lt"/>
                <a:ea typeface="+mj-ea"/>
                <a:cs typeface="+mj-cs"/>
              </a:rPr>
              <a:t> e usar um só Thread é desperdiçar todo o poder computacional da máquina.</a:t>
            </a:r>
          </a:p>
          <a:p>
            <a:endParaRPr lang="pt-BR" sz="4400" b="1" dirty="0">
              <a:solidFill>
                <a:schemeClr val="bg2"/>
              </a:solidFill>
              <a:effectLst>
                <a:outerShdw blurRad="342900" dist="38100" dir="2700000" algn="tl" rotWithShape="0">
                  <a:prstClr val="black"/>
                </a:outerShdw>
              </a:effectLst>
              <a:latin typeface="+mj-lt"/>
              <a:ea typeface="+mj-ea"/>
              <a:cs typeface="+mj-cs"/>
            </a:endParaRPr>
          </a:p>
          <a:p>
            <a:r>
              <a:rPr lang="pt-BR" sz="4400" b="1" dirty="0">
                <a:solidFill>
                  <a:schemeClr val="bg2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  <a:latin typeface="+mj-lt"/>
                <a:ea typeface="+mj-ea"/>
                <a:cs typeface="+mj-cs"/>
              </a:rPr>
              <a:t>Sistemas distribuídos visam otimizar uso de recursos computacionais.</a:t>
            </a:r>
            <a:endParaRPr lang="pt-BR" sz="44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254252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33</a:t>
            </a:fld>
            <a:endParaRPr lang="en-US" dirty="0"/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10568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 err="1">
                <a:solidFill>
                  <a:schemeClr val="bg2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</a:rPr>
              <a:t>Apps</a:t>
            </a:r>
            <a:r>
              <a:rPr lang="pt-BR" b="1" dirty="0">
                <a:solidFill>
                  <a:schemeClr val="bg2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</a:rPr>
              <a:t> Mobile nativos (em Java, e.g.)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sp>
        <p:nvSpPr>
          <p:cNvPr id="5" name="Content Placeholder 30">
            <a:extLst>
              <a:ext uri="{FF2B5EF4-FFF2-40B4-BE49-F238E27FC236}">
                <a16:creationId xmlns:a16="http://schemas.microsoft.com/office/drawing/2014/main" id="{CC201180-72C2-D442-8B5C-780F9AA76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557" y="1845766"/>
            <a:ext cx="10830055" cy="3940435"/>
          </a:xfrm>
          <a:effectLst/>
        </p:spPr>
        <p:txBody>
          <a:bodyPr>
            <a:normAutofit/>
          </a:bodyPr>
          <a:lstStyle/>
          <a:p>
            <a:r>
              <a:rPr lang="pt-BR" sz="4400" b="1" dirty="0">
                <a:solidFill>
                  <a:schemeClr val="bg2"/>
                </a:solidFill>
                <a:effectLst>
                  <a:outerShdw blurRad="342900" dist="38100" dir="2700000" algn="tl" rotWithShape="0">
                    <a:prstClr val="black"/>
                  </a:outerShdw>
                </a:effectLst>
                <a:latin typeface="+mj-lt"/>
                <a:ea typeface="+mj-ea"/>
                <a:cs typeface="+mj-cs"/>
              </a:rPr>
              <a:t>Threads: várias tarefas simultâneas, sem travar a interface da aplicação e prejudicar a experiência do usuário.</a:t>
            </a:r>
            <a:endParaRPr lang="pt-BR" sz="44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691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0DEA1-E722-5E40-8971-492325C26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b="1" dirty="0"/>
              <a:t>Referências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41749-4162-3D46-956F-9256590CAF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[SDPP] Tanenbaum, Andrew S. e Steen Maarten V. </a:t>
            </a:r>
            <a:r>
              <a:rPr lang="en-US" b="1" dirty="0" err="1"/>
              <a:t>Sistemas</a:t>
            </a:r>
            <a:r>
              <a:rPr lang="en-US" b="1" dirty="0"/>
              <a:t> </a:t>
            </a:r>
            <a:r>
              <a:rPr lang="en-US" b="1" dirty="0" err="1"/>
              <a:t>Distribuídos</a:t>
            </a:r>
            <a:r>
              <a:rPr lang="en-US" b="1" dirty="0"/>
              <a:t>: </a:t>
            </a:r>
            <a:r>
              <a:rPr lang="en-US" b="1" dirty="0" err="1"/>
              <a:t>princípios</a:t>
            </a:r>
            <a:r>
              <a:rPr lang="en-US" b="1" dirty="0"/>
              <a:t> e </a:t>
            </a:r>
            <a:r>
              <a:rPr lang="en-US" b="1" dirty="0" err="1"/>
              <a:t>paradigmas</a:t>
            </a:r>
            <a:r>
              <a:rPr lang="en-US" dirty="0"/>
              <a:t>. Pearson Education. 2ª </a:t>
            </a:r>
            <a:r>
              <a:rPr lang="en-US" dirty="0" err="1"/>
              <a:t>edição</a:t>
            </a:r>
            <a:r>
              <a:rPr lang="en-US" dirty="0"/>
              <a:t>. 2008. </a:t>
            </a:r>
          </a:p>
          <a:p>
            <a:r>
              <a:rPr lang="en-US" dirty="0"/>
              <a:t>Java Concurrency in Practice, Goetz et. al, 1</a:t>
            </a:r>
            <a:r>
              <a:rPr lang="en-US" baseline="30000" dirty="0"/>
              <a:t>st</a:t>
            </a:r>
            <a:r>
              <a:rPr lang="en-US" dirty="0"/>
              <a:t> ed, 2006.</a:t>
            </a:r>
            <a:endParaRPr lang="en-US" dirty="0">
              <a:hlinkClick r:id="rId2"/>
            </a:endParaRPr>
          </a:p>
          <a:p>
            <a:r>
              <a:rPr lang="en-US" dirty="0">
                <a:hlinkClick r:id="rId2"/>
              </a:rPr>
              <a:t>https://developer.ibm.com/technologies/linux/tutorials/l-completely-fair-scheduler/</a:t>
            </a:r>
            <a:r>
              <a:rPr lang="en-US" dirty="0"/>
              <a:t> </a:t>
            </a:r>
            <a:endParaRPr lang="en-BR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4A63EA-A934-DF4B-9222-CC492E4EB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241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83B0A7-965B-7B4D-9ED9-855A433F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 err="1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CPU’</a:t>
            </a:r>
            <a:r>
              <a:rPr lang="pt-BR" b="1" cap="none" dirty="0" err="1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s</a:t>
            </a:r>
            <a:endParaRPr lang="pt-BR" cap="none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953239"/>
            <a:ext cx="10815064" cy="4337381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Várias CPUs (ou núcleos de CPU): cada thread pode ser executada simultaneamente por uma CPU diferente</a:t>
            </a:r>
          </a:p>
          <a:p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Execução paralela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604EAF-C659-DD47-BFB7-16DC6E707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251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43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83B0A7-965B-7B4D-9ED9-855A433F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9829" y="326226"/>
            <a:ext cx="9603240" cy="823008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solidFill>
                  <a:schemeClr val="accent3"/>
                </a:solidFill>
                <a:effectLst>
                  <a:outerShdw blurRad="508000" dist="50800" dir="5400000" algn="ctr" rotWithShape="0">
                    <a:schemeClr val="bg1">
                      <a:alpha val="76000"/>
                    </a:schemeClr>
                  </a:outerShdw>
                </a:effectLst>
              </a:rPr>
              <a:t>1 </a:t>
            </a:r>
            <a:r>
              <a:rPr lang="pt-BR" sz="4800" b="1" cap="none" dirty="0">
                <a:solidFill>
                  <a:schemeClr val="accent3"/>
                </a:solidFill>
                <a:effectLst>
                  <a:outerShdw blurRad="508000" dist="50800" dir="5400000" algn="ctr" rotWithShape="0">
                    <a:schemeClr val="bg1">
                      <a:alpha val="76000"/>
                    </a:schemeClr>
                  </a:outerShdw>
                </a:effectLst>
              </a:rPr>
              <a:t>só</a:t>
            </a:r>
            <a:r>
              <a:rPr lang="pt-BR" sz="4800" b="1" dirty="0">
                <a:solidFill>
                  <a:schemeClr val="accent3"/>
                </a:solidFill>
                <a:effectLst>
                  <a:outerShdw blurRad="508000" dist="50800" dir="5400000" algn="ctr" rotWithShape="0">
                    <a:schemeClr val="bg1">
                      <a:alpha val="76000"/>
                    </a:schemeClr>
                  </a:outerShdw>
                </a:effectLst>
              </a:rPr>
              <a:t> CPU </a:t>
            </a:r>
            <a:r>
              <a:rPr lang="pt-BR" sz="4800" b="1" cap="none" dirty="0">
                <a:solidFill>
                  <a:schemeClr val="accent3"/>
                </a:solidFill>
                <a:effectLst>
                  <a:outerShdw blurRad="508000" dist="50800" dir="5400000" algn="ctr" rotWithShape="0">
                    <a:schemeClr val="bg1">
                      <a:alpha val="76000"/>
                    </a:schemeClr>
                  </a:outerShdw>
                </a:effectLst>
              </a:rPr>
              <a:t>ou</a:t>
            </a:r>
            <a:r>
              <a:rPr lang="pt-BR" sz="4800" b="1" dirty="0">
                <a:solidFill>
                  <a:schemeClr val="accent3"/>
                </a:solidFill>
                <a:effectLst>
                  <a:outerShdw blurRad="508000" dist="50800" dir="5400000" algn="ctr" rotWithShape="0">
                    <a:schemeClr val="bg1">
                      <a:alpha val="76000"/>
                    </a:schemeClr>
                  </a:outerShdw>
                </a:effectLst>
              </a:rPr>
              <a:t> </a:t>
            </a:r>
            <a:r>
              <a:rPr lang="pt-BR" sz="4800" b="1" dirty="0" err="1">
                <a:solidFill>
                  <a:schemeClr val="accent3"/>
                </a:solidFill>
                <a:effectLst>
                  <a:outerShdw blurRad="508000" dist="50800" dir="5400000" algn="ctr" rotWithShape="0">
                    <a:schemeClr val="bg1">
                      <a:alpha val="76000"/>
                    </a:schemeClr>
                  </a:outerShdw>
                </a:effectLst>
              </a:rPr>
              <a:t>Cpu’</a:t>
            </a:r>
            <a:r>
              <a:rPr lang="pt-BR" sz="4800" b="1" cap="none" dirty="0" err="1">
                <a:solidFill>
                  <a:schemeClr val="accent3"/>
                </a:solidFill>
                <a:effectLst>
                  <a:outerShdw blurRad="508000" dist="50800" dir="5400000" algn="ctr" rotWithShape="0">
                    <a:schemeClr val="bg1">
                      <a:alpha val="76000"/>
                    </a:schemeClr>
                  </a:outerShdw>
                </a:effectLst>
              </a:rPr>
              <a:t>s</a:t>
            </a:r>
            <a:r>
              <a:rPr lang="pt-BR" sz="4800" b="1" cap="none" dirty="0">
                <a:solidFill>
                  <a:schemeClr val="accent3"/>
                </a:solidFill>
                <a:effectLst>
                  <a:outerShdw blurRad="508000" dist="50800" dir="5400000" algn="ctr" rotWithShape="0">
                    <a:schemeClr val="bg1">
                      <a:alpha val="76000"/>
                    </a:schemeClr>
                  </a:outerShdw>
                </a:effectLst>
              </a:rPr>
              <a:t> ocupadas</a:t>
            </a:r>
            <a:endParaRPr lang="pt-BR" sz="4800" cap="none" dirty="0">
              <a:solidFill>
                <a:schemeClr val="accent3"/>
              </a:solidFill>
              <a:effectLst>
                <a:outerShdw blurRad="508000" dist="50800" dir="5400000" algn="ctr" rotWithShape="0">
                  <a:schemeClr val="bg1">
                    <a:alpha val="76000"/>
                  </a:schemeClr>
                </a:outerShdw>
              </a:effectLst>
            </a:endParaRP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005" y="4412343"/>
            <a:ext cx="10815064" cy="2399371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4400" b="1" dirty="0">
                <a:solidFill>
                  <a:schemeClr val="accent3"/>
                </a:solidFill>
                <a:effectLst>
                  <a:outerShdw blurRad="292100" dist="50800" dir="5400000" algn="ctr" rotWithShape="0">
                    <a:schemeClr val="bg1">
                      <a:alpha val="35000"/>
                    </a:schemeClr>
                  </a:outerShdw>
                </a:effectLst>
                <a:latin typeface="+mj-lt"/>
                <a:ea typeface="+mj-ea"/>
                <a:cs typeface="+mj-cs"/>
              </a:rPr>
              <a:t>SO alterna entre uma tarefa e outra </a:t>
            </a:r>
            <a:br>
              <a:rPr lang="pt-BR" sz="4400" b="1" dirty="0">
                <a:solidFill>
                  <a:schemeClr val="accent3"/>
                </a:solidFill>
                <a:effectLst>
                  <a:outerShdw blurRad="292100" dist="50800" dir="5400000" algn="ctr" rotWithShape="0">
                    <a:schemeClr val="bg1">
                      <a:alpha val="35000"/>
                    </a:schemeClr>
                  </a:outerShdw>
                </a:effectLst>
                <a:latin typeface="+mj-lt"/>
                <a:ea typeface="+mj-ea"/>
                <a:cs typeface="+mj-cs"/>
              </a:rPr>
            </a:br>
            <a:r>
              <a:rPr lang="pt-BR" sz="3200" b="1" i="1" dirty="0">
                <a:solidFill>
                  <a:schemeClr val="accent3"/>
                </a:solidFill>
                <a:effectLst>
                  <a:outerShdw blurRad="292100" dist="50800" dir="5400000" algn="ctr" rotWithShape="0">
                    <a:schemeClr val="bg1">
                      <a:alpha val="35000"/>
                    </a:schemeClr>
                  </a:outerShdw>
                </a:effectLst>
                <a:latin typeface="+mj-lt"/>
                <a:ea typeface="+mj-ea"/>
                <a:cs typeface="+mj-cs"/>
              </a:rPr>
              <a:t>(o mais provável)</a:t>
            </a:r>
          </a:p>
          <a:p>
            <a:r>
              <a:rPr lang="pt-BR" sz="4400" b="1" dirty="0">
                <a:solidFill>
                  <a:schemeClr val="accent3"/>
                </a:solidFill>
                <a:effectLst>
                  <a:outerShdw blurRad="292100" dist="50800" dir="5400000" algn="ctr" rotWithShape="0">
                    <a:schemeClr val="bg1">
                      <a:alpha val="35000"/>
                    </a:schemeClr>
                  </a:outerShdw>
                </a:effectLst>
                <a:latin typeface="+mj-lt"/>
                <a:ea typeface="+mj-ea"/>
                <a:cs typeface="+mj-cs"/>
              </a:rPr>
              <a:t>Execução concorrente: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604EAF-C659-DD47-BFB7-16DC6E707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8260529" y="46286"/>
            <a:ext cx="33554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 err="1">
                <a:solidFill>
                  <a:schemeClr val="bg1"/>
                </a:solidFill>
              </a:rPr>
              <a:t>Img</a:t>
            </a:r>
            <a:r>
              <a:rPr lang="pt-BR" sz="1200" dirty="0">
                <a:solidFill>
                  <a:schemeClr val="bg1"/>
                </a:solidFill>
              </a:rPr>
              <a:t> </a:t>
            </a:r>
            <a:r>
              <a:rPr lang="pt-BR" sz="1200" dirty="0" err="1">
                <a:solidFill>
                  <a:schemeClr val="bg1"/>
                </a:solidFill>
              </a:rPr>
              <a:t>https</a:t>
            </a:r>
            <a:r>
              <a:rPr lang="pt-BR" sz="1200" dirty="0">
                <a:solidFill>
                  <a:schemeClr val="bg1"/>
                </a:solidFill>
              </a:rPr>
              <a:t>://</a:t>
            </a:r>
            <a:r>
              <a:rPr lang="pt-BR" sz="1200" dirty="0" err="1">
                <a:solidFill>
                  <a:schemeClr val="bg1"/>
                </a:solidFill>
              </a:rPr>
              <a:t>www.appreciationatwork.com</a:t>
            </a:r>
            <a:endParaRPr lang="pt-BR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1096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79" y="1892437"/>
            <a:ext cx="10710133" cy="3968715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Alternância: permite baixar arquivos, escutar música e redigir um documento ao mesmo tempo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Múltiplas aplicações em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C3C5A6-323A-2D4C-A81F-AD08A6120F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9454" y="4328640"/>
            <a:ext cx="2051820" cy="20518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A30657A-0E26-7A4E-B8AB-B8B80AA48B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9486" y="4227039"/>
            <a:ext cx="2051819" cy="20518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CE41B8A-0D03-E041-8030-E35E70A664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5800" y="4328641"/>
            <a:ext cx="1638812" cy="205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9158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79" y="1892437"/>
            <a:ext cx="10710133" cy="3968715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>
            <a:noAutofit/>
          </a:bodyPr>
          <a:lstStyle/>
          <a:p>
            <a:r>
              <a:rPr lang="pt-BR" sz="4400" b="1" dirty="0" err="1">
                <a:solidFill>
                  <a:schemeClr val="bg2"/>
                </a:solidFill>
                <a:effectLst>
                  <a:outerShdw blurRad="292100" dist="50800" dir="5400000" algn="ctr" rotWithShape="0">
                    <a:schemeClr val="bg1"/>
                  </a:outerShdw>
                </a:effectLst>
                <a:latin typeface="+mj-lt"/>
                <a:ea typeface="+mj-ea"/>
                <a:cs typeface="+mj-cs"/>
              </a:rPr>
              <a:t>SOs</a:t>
            </a:r>
            <a:r>
              <a:rPr lang="pt-BR" sz="4400" b="1" dirty="0">
                <a:solidFill>
                  <a:schemeClr val="bg2"/>
                </a:solidFill>
                <a:effectLst>
                  <a:outerShdw blurRad="292100" dist="50800" dir="5400000" algn="ctr" rotWithShape="0">
                    <a:schemeClr val="bg1"/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pt-BR" sz="4400" b="1" dirty="0" err="1">
                <a:solidFill>
                  <a:schemeClr val="bg2"/>
                </a:solidFill>
                <a:effectLst>
                  <a:outerShdw blurRad="292100" dist="50800" dir="5400000" algn="ctr" rotWithShape="0">
                    <a:schemeClr val="bg1"/>
                  </a:outerShdw>
                </a:effectLst>
                <a:latin typeface="+mj-lt"/>
                <a:ea typeface="+mj-ea"/>
                <a:cs typeface="+mj-cs"/>
              </a:rPr>
              <a:t>multi-tarefa</a:t>
            </a:r>
            <a:r>
              <a:rPr lang="pt-BR" sz="4400" b="1" dirty="0">
                <a:solidFill>
                  <a:schemeClr val="bg2"/>
                </a:solidFill>
                <a:effectLst>
                  <a:outerShdw blurRad="292100" dist="50800" dir="5400000" algn="ctr" rotWithShape="0">
                    <a:schemeClr val="bg1"/>
                  </a:outerShdw>
                </a:effectLst>
                <a:latin typeface="+mj-lt"/>
                <a:ea typeface="+mj-ea"/>
                <a:cs typeface="+mj-cs"/>
              </a:rPr>
              <a:t>: permitem essa alternância entre aplicações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Múltiplas aplicações em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8127A0-198A-8142-BC40-885E51958B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0343" y="3159765"/>
            <a:ext cx="2191657" cy="360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42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933" y="4044848"/>
            <a:ext cx="10710133" cy="2432152"/>
          </a:xfr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>
            <a:noAutofit/>
          </a:bodyPr>
          <a:lstStyle/>
          <a:p>
            <a:r>
              <a:rPr lang="pt-BR" sz="4400" b="1" dirty="0">
                <a:solidFill>
                  <a:schemeClr val="bg2"/>
                </a:solidFill>
                <a:effectLst>
                  <a:outerShdw blurRad="292100" dist="50800" dir="5400000" algn="ctr" rotWithShape="0">
                    <a:schemeClr val="bg1"/>
                  </a:outerShdw>
                </a:effectLst>
                <a:latin typeface="+mj-lt"/>
                <a:ea typeface="+mj-ea"/>
                <a:cs typeface="+mj-cs"/>
              </a:rPr>
              <a:t>SO decide o tempo máximo que cada tarefa pode usar a CPU e controla uma fila de processos em execução.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 err="1">
                <a:solidFill>
                  <a:schemeClr val="bg2"/>
                </a:solidFill>
                <a:effectLst>
                  <a:outerShdw blurRad="292100" dist="50800" dir="5400000" algn="ctr" rotWithShape="0">
                    <a:schemeClr val="bg1"/>
                  </a:outerShdw>
                </a:effectLst>
              </a:rPr>
              <a:t>Multi-tarefa</a:t>
            </a:r>
            <a:r>
              <a:rPr lang="pt-BR" b="1" dirty="0">
                <a:solidFill>
                  <a:schemeClr val="bg2"/>
                </a:solidFill>
                <a:effectLst>
                  <a:outerShdw blurRad="292100" dist="50800" dir="5400000" algn="ctr" rotWithShape="0">
                    <a:schemeClr val="bg1"/>
                  </a:outerShdw>
                </a:effectLst>
              </a:rPr>
              <a:t> </a:t>
            </a:r>
            <a:r>
              <a:rPr lang="pt-BR" b="1" dirty="0" err="1">
                <a:solidFill>
                  <a:schemeClr val="bg2"/>
                </a:solidFill>
                <a:effectLst>
                  <a:outerShdw blurRad="292100" dist="50800" dir="5400000" algn="ctr" rotWithShape="0">
                    <a:schemeClr val="bg1"/>
                  </a:outerShdw>
                </a:effectLst>
              </a:rPr>
              <a:t>preemptiva</a:t>
            </a:r>
            <a:endParaRPr lang="pt-BR" b="1" dirty="0">
              <a:solidFill>
                <a:schemeClr val="bg2"/>
              </a:solidFill>
              <a:effectLst>
                <a:outerShdw blurRad="292100" dist="50800" dir="5400000" algn="ctr" rotWithShape="0">
                  <a:schemeClr val="bg1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81105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79" y="1892437"/>
            <a:ext cx="10710133" cy="4584563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Microsoft Windows</a:t>
            </a:r>
          </a:p>
          <a:p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GNU/Linux</a:t>
            </a:r>
          </a:p>
          <a:p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Apple </a:t>
            </a:r>
            <a:r>
              <a:rPr lang="pt-BR" sz="44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macOS</a:t>
            </a:r>
            <a:endParaRPr lang="pt-BR" sz="44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r>
              <a:rPr lang="pt-BR" sz="4400" b="1" dirty="0">
                <a:solidFill>
                  <a:schemeClr val="bg2"/>
                </a:solidFill>
              </a:rPr>
              <a:t>Apple </a:t>
            </a:r>
            <a:r>
              <a:rPr lang="pt-BR" sz="4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iOS</a:t>
            </a:r>
          </a:p>
          <a:p>
            <a:r>
              <a:rPr lang="pt-BR" sz="4400" b="1" dirty="0">
                <a:solidFill>
                  <a:schemeClr val="bg2"/>
                </a:solidFill>
              </a:rPr>
              <a:t>Google </a:t>
            </a:r>
            <a:r>
              <a:rPr lang="pt-BR" sz="4400" b="1" dirty="0" err="1">
                <a:solidFill>
                  <a:schemeClr val="bg2"/>
                </a:solidFill>
              </a:rPr>
              <a:t>Android</a:t>
            </a:r>
            <a:r>
              <a:rPr lang="pt-BR" sz="4400" b="1" dirty="0">
                <a:solidFill>
                  <a:schemeClr val="bg2"/>
                </a:solidFill>
              </a:rPr>
              <a:t>, </a:t>
            </a:r>
            <a:r>
              <a:rPr lang="pt-BR" sz="4400" b="1" dirty="0" err="1">
                <a:solidFill>
                  <a:schemeClr val="bg2"/>
                </a:solidFill>
                <a:latin typeface="+mj-lt"/>
                <a:ea typeface="+mj-ea"/>
                <a:cs typeface="+mj-cs"/>
              </a:rPr>
              <a:t>etc</a:t>
            </a:r>
            <a:endParaRPr lang="pt-BR" sz="44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pPr algn="ctr"/>
            <a:r>
              <a:rPr lang="pt-BR" b="1" dirty="0" err="1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So’</a:t>
            </a:r>
            <a:r>
              <a:rPr lang="pt-BR" b="1" cap="none" dirty="0" err="1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s</a:t>
            </a:r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 </a:t>
            </a:r>
            <a:r>
              <a:rPr lang="pt-BR" b="1" dirty="0" err="1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multi-tarefa</a:t>
            </a:r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 atuais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1309536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Custom 6">
      <a:dk1>
        <a:srgbClr val="000000"/>
      </a:dk1>
      <a:lt1>
        <a:srgbClr val="000000"/>
      </a:lt1>
      <a:dk2>
        <a:srgbClr val="FEFFFF"/>
      </a:dk2>
      <a:lt2>
        <a:srgbClr val="FEFFFF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5209</TotalTime>
  <Words>976</Words>
  <Application>Microsoft Macintosh PowerPoint</Application>
  <PresentationFormat>Widescreen</PresentationFormat>
  <Paragraphs>192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Century Gothic</vt:lpstr>
      <vt:lpstr>Menlo</vt:lpstr>
      <vt:lpstr>Vapor Trail</vt:lpstr>
      <vt:lpstr>Threads: trilhas/caminhos de execução</vt:lpstr>
      <vt:lpstr>Threads: trilhas/caminhos de execução</vt:lpstr>
      <vt:lpstr>Threads</vt:lpstr>
      <vt:lpstr>CPU’s</vt:lpstr>
      <vt:lpstr>1 só CPU ou Cpu’s ocupadas</vt:lpstr>
      <vt:lpstr>Múltiplas aplicações em execução</vt:lpstr>
      <vt:lpstr>Múltiplas aplicações em execução</vt:lpstr>
      <vt:lpstr>Multi-tarefa preemptiva</vt:lpstr>
      <vt:lpstr>So’s multi-tarefa atuais</vt:lpstr>
      <vt:lpstr>PowerPoint Presentation</vt:lpstr>
      <vt:lpstr>Tempo de uso da CPU</vt:lpstr>
      <vt:lpstr>PowerPoint Presentation</vt:lpstr>
      <vt:lpstr>Processos e seus threads</vt:lpstr>
      <vt:lpstr>Processos e seus threads</vt:lpstr>
      <vt:lpstr>Threads principal</vt:lpstr>
      <vt:lpstr>PowerPoint Presentation</vt:lpstr>
      <vt:lpstr>PowerPoint Presentation</vt:lpstr>
      <vt:lpstr>Código dos threads</vt:lpstr>
      <vt:lpstr>Execução</vt:lpstr>
      <vt:lpstr>Execução</vt:lpstr>
      <vt:lpstr>Execução</vt:lpstr>
      <vt:lpstr>Execução</vt:lpstr>
      <vt:lpstr>Execução</vt:lpstr>
      <vt:lpstr>Execução</vt:lpstr>
      <vt:lpstr>Execução</vt:lpstr>
      <vt:lpstr>Máx. de Threads por usuário</vt:lpstr>
      <vt:lpstr>Máx. de Threads por usuário</vt:lpstr>
      <vt:lpstr>realmente Preciso de threads?</vt:lpstr>
      <vt:lpstr>Preciso realmente de threads?</vt:lpstr>
      <vt:lpstr>Threads: Porque é ESSENCIAL saber</vt:lpstr>
      <vt:lpstr>Threads: Porque é ESSENCIAL saber</vt:lpstr>
      <vt:lpstr>Threads: Porque é ESSENCIAL saber</vt:lpstr>
      <vt:lpstr>Apps Mobile nativos (em Java, e.g.)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438</cp:revision>
  <cp:lastPrinted>2018-10-31T18:58:06Z</cp:lastPrinted>
  <dcterms:created xsi:type="dcterms:W3CDTF">2018-10-29T17:43:05Z</dcterms:created>
  <dcterms:modified xsi:type="dcterms:W3CDTF">2020-10-22T20:24:04Z</dcterms:modified>
</cp:coreProperties>
</file>

<file path=docProps/thumbnail.jpeg>
</file>